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5"/>
  </p:sldMasterIdLst>
  <p:sldIdLst>
    <p:sldId id="261" r:id="rId6"/>
    <p:sldId id="264" r:id="rId7"/>
    <p:sldId id="266" r:id="rId8"/>
  </p:sldIdLst>
  <p:sldSz cx="12192000" cy="6858000"/>
  <p:notesSz cx="6858000" cy="9144000"/>
  <p:embeddedFontLst>
    <p:embeddedFont>
      <p:font typeface="Bebas Neue" panose="020B0606020202050201" pitchFamily="34" charset="0"/>
      <p:regular r:id="rId9"/>
    </p:embeddedFont>
    <p:embeddedFont>
      <p:font typeface="Nunito Sans" pitchFamily="2" charset="0"/>
      <p:regular r:id="rId10"/>
      <p:bold r:id="rId11"/>
      <p:italic r:id="rId12"/>
      <p:boldItalic r:id="rId13"/>
    </p:embeddedFont>
    <p:embeddedFont>
      <p:font typeface="Ubuntu" panose="020B0504030602030204" pitchFamily="34" charset="0"/>
      <p:regular r:id="rId14"/>
      <p:bold r:id="rId15"/>
      <p:italic r:id="rId16"/>
      <p:boldItalic r:id="rId1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3.fntdata"/><Relationship Id="rId5" Type="http://schemas.openxmlformats.org/officeDocument/2006/relationships/slideMaster" Target="slideMasters/slideMaster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07:57:09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1030 6553,'213'-54'1453,"-95"27"-1205,209-33 3472,-101 22-2448,368-44-690,571-60 1755,-885 103-1985,111-24-193,35-4 102,-212 39 27,642-96 376,-538 74-472,239-48 60,-405 60-201,168-33 198,-307 68-231,39-4 14,-48 7-27,0 0-1,0 0 1,0 0-1,0 0 1,0 1-1,0 0 1,0 0-1,0 0 1,6 2-1,-8-2-6,-9-7-655,-16-11-1102,-3-7 684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1T07:57:10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53 11530,'-76'-53'-1501,"122"98"4464,-16-23-2527,1-2-1,0 0 1,51 21-1,109 35 728,-46-20-1167,-97-36 293,0-2 1,2-2 0,0-3-1,0-1 1,57 4-1,42-2 221,290 37-41,77 59-133,-150-28 62,-207-52-167,-13-3-9,163 53 1,-192-40-198,21 8 106,145 29 1,98 19 143,-258-62-251,-69-21 18,93 10 0,57-9 52,-189-14-91,33 4 0,0 1-1,0 2 0,-1 2 1,0 3-1,66 25 1,-21-5 87,0-5 0,2-3 0,104 12 0,-196-35-77,1-1 23,0 1 0,0-1 0,-1 0-1,1 0 1,0 0 0,0 0-1,0 0 1,3-1 0,-6 0-173,-1 0 0,1 0 0,0 1 0,0-1 0,-1 0 0,1 0 0,0 1 0,-1-1 0,1 0 0,-1 0 0,1 1 0,-1-1 0,1 1 0,-1-1 0,-1 0 0,-7-9-2200,-8-6 788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18945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3965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2556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9753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18104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2935761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325881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2508892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7789759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77898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77898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3586257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2291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2291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2291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3923668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2291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2291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22913" cy="37233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Platte tekst</a:t>
            </a:r>
          </a:p>
        </p:txBody>
      </p:sp>
    </p:spTree>
    <p:extLst>
      <p:ext uri="{BB962C8B-B14F-4D97-AF65-F5344CB8AC3E}">
        <p14:creationId xmlns:p14="http://schemas.microsoft.com/office/powerpoint/2010/main" val="52948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7488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4666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chemeClr val="tx1">
                    <a:lumMod val="75000"/>
                    <a:lumOff val="25000"/>
                  </a:schemeClr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466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466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411595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D32E09-0491-EF46-994F-065475064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747713"/>
            <a:ext cx="8846663" cy="712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spc="300">
                <a:solidFill>
                  <a:srgbClr val="3EB0C8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Hier komt een 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328CE4C-098D-8B44-9734-B883622A8D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225" y="1912300"/>
            <a:ext cx="8846663" cy="46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0">
                <a:solidFill>
                  <a:srgbClr val="3EB0C8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7A493D-30FA-1C4E-BE31-C85BB0345B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225" y="2386943"/>
            <a:ext cx="8846663" cy="372334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rgbClr val="3EB0C8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134742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bla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34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bla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10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2694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5507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8148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7150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6122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3091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/ Tussenblad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E9EE5B99-EDC2-8942-A888-259A4EF6D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289" y="5605808"/>
            <a:ext cx="10894960" cy="635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Eventuele subtitel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CEBAB6ED-B04E-514B-BF46-493AED2DB4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3767414"/>
            <a:ext cx="10894961" cy="1778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E09DA65-92A8-CC4E-8065-510F5BA4B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6288" y="2356126"/>
            <a:ext cx="10894961" cy="15797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00" spc="300">
                <a:ln>
                  <a:solidFill>
                    <a:schemeClr val="bg1"/>
                  </a:solidFill>
                </a:ln>
                <a:noFill/>
                <a:latin typeface="Bebas Neue" panose="020B0606020202050201" pitchFamily="34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8480EE1-E14B-3A4B-80BA-28568003CAA8}"/>
              </a:ext>
            </a:extLst>
          </p:cNvPr>
          <p:cNvSpPr txBox="1"/>
          <p:nvPr userDrawn="1"/>
        </p:nvSpPr>
        <p:spPr>
          <a:xfrm>
            <a:off x="218661" y="3975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algn="l"/>
            <a:endParaRPr lang="nl-NL" dirty="0">
              <a:ln w="12700"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4738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62" r:id="rId14"/>
    <p:sldLayoutId id="2147483680" r:id="rId15"/>
    <p:sldLayoutId id="2147483683" r:id="rId16"/>
    <p:sldLayoutId id="2147483684" r:id="rId17"/>
    <p:sldLayoutId id="2147483681" r:id="rId18"/>
    <p:sldLayoutId id="2147483682" r:id="rId19"/>
    <p:sldLayoutId id="2147483685" r:id="rId20"/>
    <p:sldLayoutId id="2147483686" r:id="rId21"/>
    <p:sldLayoutId id="2147483666" r:id="rId22"/>
    <p:sldLayoutId id="214748366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25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etis-onderwijsadvies.nl/2022/11/02/wat-is-activerende-didactiek/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643F59A-84E4-5B36-32DB-91B4EF474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Activerende didactiek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BF8246-9695-E4A0-C3AE-81052A74B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1FBCA1-2413-F7E9-694C-118DB18F9C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/>
              <a:t>Activerende didactiek = spelletjes en trucjes</a:t>
            </a:r>
          </a:p>
          <a:p>
            <a:pPr marL="285750" indent="-285750">
              <a:buFontTx/>
              <a:buChar char="-"/>
            </a:pPr>
            <a:r>
              <a:rPr lang="nl-NL" dirty="0"/>
              <a:t>Hoe zorg je ervoor dat leerlingen actief bezig zijn met de stof?</a:t>
            </a:r>
            <a:br>
              <a:rPr lang="nl-NL" dirty="0"/>
            </a:br>
            <a:r>
              <a:rPr lang="nl-NL" dirty="0"/>
              <a:t>Wat is je doel?</a:t>
            </a:r>
            <a:br>
              <a:rPr lang="nl-NL" dirty="0"/>
            </a:br>
            <a:r>
              <a:rPr lang="nl-NL" dirty="0"/>
              <a:t>Welke inhoud hoort daarbij?</a:t>
            </a:r>
            <a:br>
              <a:rPr lang="nl-NL" dirty="0"/>
            </a:br>
            <a:r>
              <a:rPr lang="nl-NL" dirty="0"/>
              <a:t>Welke werkvorm is geschikt?</a:t>
            </a:r>
            <a:br>
              <a:rPr lang="nl-NL" dirty="0"/>
            </a:br>
            <a:r>
              <a:rPr lang="nl-NL" dirty="0"/>
              <a:t>Welke leervoorkeur hebben de leerlingen?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83570E83-2F19-0BB8-1B71-256D70A87D93}"/>
              </a:ext>
            </a:extLst>
          </p:cNvPr>
          <p:cNvGrpSpPr/>
          <p:nvPr/>
        </p:nvGrpSpPr>
        <p:grpSpPr>
          <a:xfrm>
            <a:off x="3388743" y="2369551"/>
            <a:ext cx="2257560" cy="485280"/>
            <a:chOff x="3388743" y="2369551"/>
            <a:chExt cx="2257560" cy="48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t 6">
                  <a:extLst>
                    <a:ext uri="{FF2B5EF4-FFF2-40B4-BE49-F238E27FC236}">
                      <a16:creationId xmlns:a16="http://schemas.microsoft.com/office/drawing/2014/main" id="{E05ABD98-F890-0B76-E80F-CAEB3693213B}"/>
                    </a:ext>
                  </a:extLst>
                </p14:cNvPr>
                <p14:cNvContentPartPr/>
                <p14:nvPr/>
              </p14:nvContentPartPr>
              <p14:xfrm>
                <a:off x="3388743" y="2483671"/>
                <a:ext cx="2257560" cy="371160"/>
              </p14:xfrm>
            </p:contentPart>
          </mc:Choice>
          <mc:Fallback xmlns="">
            <p:pic>
              <p:nvPicPr>
                <p:cNvPr id="7" name="Inkt 6">
                  <a:extLst>
                    <a:ext uri="{FF2B5EF4-FFF2-40B4-BE49-F238E27FC236}">
                      <a16:creationId xmlns:a16="http://schemas.microsoft.com/office/drawing/2014/main" id="{E05ABD98-F890-0B76-E80F-CAEB3693213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379743" y="2474671"/>
                  <a:ext cx="227520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6C56D5C5-F36E-4D70-BF14-49F2458FD216}"/>
                    </a:ext>
                  </a:extLst>
                </p14:cNvPr>
                <p14:cNvContentPartPr/>
                <p14:nvPr/>
              </p14:nvContentPartPr>
              <p14:xfrm>
                <a:off x="3591423" y="2369551"/>
                <a:ext cx="1913040" cy="47160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6C56D5C5-F36E-4D70-BF14-49F2458FD21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82423" y="2360551"/>
                  <a:ext cx="1930680" cy="489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74" name="Picture 2" descr="6 x activerende werkvormen voor hogere leerprestaties | Learnbeat">
            <a:extLst>
              <a:ext uri="{FF2B5EF4-FFF2-40B4-BE49-F238E27FC236}">
                <a16:creationId xmlns:a16="http://schemas.microsoft.com/office/drawing/2014/main" id="{1D4DFF27-2040-2657-600B-C2EFA841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83" y="3800722"/>
            <a:ext cx="4863548" cy="29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5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0732BB9-258A-79CB-DD2A-B54684D663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Activerende didactiek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5DDCB3-2092-6375-65D1-564164177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66D89A7-559A-70D2-469C-815E8F80B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interesse wekken, motivatie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voorwaarde voor diepgaand leren.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verwerven nieuwe kennis, vaardigheden en attitudes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actief betekenis te geven aan nieuwe informatie vanuit reeds aanwezige </a:t>
            </a:r>
            <a:r>
              <a:rPr lang="nl-NL" b="1" i="0" dirty="0">
                <a:solidFill>
                  <a:srgbClr val="312A3A"/>
                </a:solidFill>
                <a:effectLst/>
                <a:latin typeface="Nunito Sans" pitchFamily="2" charset="0"/>
              </a:rPr>
              <a:t>voorkennis</a:t>
            </a: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, ervaringen en opvattingen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actief proces waarbij de leerling zelf </a:t>
            </a:r>
            <a:r>
              <a:rPr lang="nl-NL" b="1" i="0" dirty="0">
                <a:solidFill>
                  <a:srgbClr val="312A3A"/>
                </a:solidFill>
                <a:effectLst/>
                <a:latin typeface="Nunito Sans" pitchFamily="2" charset="0"/>
              </a:rPr>
              <a:t>moeite</a:t>
            </a: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 moet doen. </a:t>
            </a:r>
          </a:p>
          <a:p>
            <a:pPr marL="285750" indent="-285750">
              <a:buFontTx/>
              <a:buChar char="-"/>
            </a:pP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Jij </a:t>
            </a:r>
            <a:r>
              <a:rPr lang="nl-NL" b="0" i="0" dirty="0" err="1">
                <a:solidFill>
                  <a:srgbClr val="312A3A"/>
                </a:solidFill>
                <a:effectLst/>
                <a:latin typeface="Nunito Sans" pitchFamily="2" charset="0"/>
              </a:rPr>
              <a:t>triggert</a:t>
            </a:r>
            <a:r>
              <a:rPr lang="nl-NL" b="0" i="0" dirty="0">
                <a:solidFill>
                  <a:srgbClr val="312A3A"/>
                </a:solidFill>
                <a:effectLst/>
                <a:latin typeface="Nunito Sans" pitchFamily="2" charset="0"/>
              </a:rPr>
              <a:t>, begeleidt of coacht de leerling om inspanning te leveren</a:t>
            </a:r>
          </a:p>
          <a:p>
            <a:r>
              <a:rPr lang="nl-NL" i="1" dirty="0">
                <a:solidFill>
                  <a:srgbClr val="312A3A"/>
                </a:solidFill>
                <a:latin typeface="Nunito Sans" pitchFamily="2" charset="0"/>
              </a:rPr>
              <a:t>Bron: </a:t>
            </a:r>
            <a:r>
              <a:rPr lang="nl-NL" i="1" dirty="0">
                <a:solidFill>
                  <a:srgbClr val="312A3A"/>
                </a:solidFill>
                <a:latin typeface="Nunito Sans" pitchFamily="2" charset="0"/>
                <a:hlinkClick r:id="rId2"/>
              </a:rPr>
              <a:t>https://metis-onderwijsadvies.nl/2022/11/02/wat-is-activerende-didactiek/</a:t>
            </a:r>
            <a:r>
              <a:rPr lang="nl-NL" i="1" dirty="0">
                <a:solidFill>
                  <a:srgbClr val="312A3A"/>
                </a:solidFill>
                <a:latin typeface="Nunito Sans" pitchFamily="2" charset="0"/>
              </a:rPr>
              <a:t> 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21459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5FA977A-97B2-B60F-6B33-823C8666B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258027"/>
            <a:ext cx="7789759" cy="712952"/>
          </a:xfrm>
        </p:spPr>
        <p:txBody>
          <a:bodyPr/>
          <a:lstStyle/>
          <a:p>
            <a:r>
              <a:rPr lang="nl-NL" dirty="0"/>
              <a:t>Theorie en achtergrond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43BF28-990D-8A57-877C-693C0A751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EE9B77-E123-61DE-401C-433CBE1F79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55833B-EC27-EF5A-6693-A8B2EFA0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970978"/>
            <a:ext cx="6659218" cy="57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8136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>
            <a:ln w="12700">
              <a:solidFill>
                <a:schemeClr val="bg1"/>
              </a:solidFill>
            </a:ln>
            <a:noFill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entus_PPT template" id="{938C76A0-20DD-734A-8EC6-66E0D4DB8CEA}" vid="{54FE2179-ABD9-2043-A18D-B79C0A01CE3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221A6CD7444A48AC5BCE4A7E8621B1" ma:contentTypeVersion="12" ma:contentTypeDescription="Een nieuw document maken." ma:contentTypeScope="" ma:versionID="298116f318b0390dd15dbcaa39b42744">
  <xsd:schema xmlns:xsd="http://www.w3.org/2001/XMLSchema" xmlns:xs="http://www.w3.org/2001/XMLSchema" xmlns:p="http://schemas.microsoft.com/office/2006/metadata/properties" xmlns:ns2="3f3bf728-79e1-491b-8f5c-8c640aab89bd" xmlns:ns3="2e0ef943-5d6a-47c4-8ffd-84c275f881a1" targetNamespace="http://schemas.microsoft.com/office/2006/metadata/properties" ma:root="true" ma:fieldsID="c9c316e2083dcaeb975ddb71a03e5911" ns2:_="" ns3:_="">
    <xsd:import namespace="3f3bf728-79e1-491b-8f5c-8c640aab89bd"/>
    <xsd:import namespace="2e0ef943-5d6a-47c4-8ffd-84c275f881a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bf728-79e1-491b-8f5c-8c640aab89b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f943-5d6a-47c4-8ffd-84c275f881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f3bf728-79e1-491b-8f5c-8c640aab89bd">VE74H2Y6C2PK-1210378053-3178</_dlc_DocId>
    <_dlc_DocIdUrl xmlns="3f3bf728-79e1-491b-8f5c-8c640aab89bd">
      <Url>https://aventus.sharepoint.com/sites/intranetdocumenten/_layouts/15/DocIdRedir.aspx?ID=VE74H2Y6C2PK-1210378053-3178</Url>
      <Description>VE74H2Y6C2PK-1210378053-3178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3C8E139-5B88-4825-B409-DAEC0B80B9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3bf728-79e1-491b-8f5c-8c640aab89bd"/>
    <ds:schemaRef ds:uri="2e0ef943-5d6a-47c4-8ffd-84c275f881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D7FBAB-1E65-4903-8138-D8CC7CA8DC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8584CE-FE48-40FF-A335-AFBE895B93FE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e0ef943-5d6a-47c4-8ffd-84c275f881a1"/>
    <ds:schemaRef ds:uri="3f3bf728-79e1-491b-8f5c-8c640aab89bd"/>
  </ds:schemaRefs>
</ds:datastoreItem>
</file>

<file path=customXml/itemProps4.xml><?xml version="1.0" encoding="utf-8"?>
<ds:datastoreItem xmlns:ds="http://schemas.openxmlformats.org/officeDocument/2006/customXml" ds:itemID="{8894E19D-6C81-468D-8EF4-4FD45FC1798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Aventus_PPT template</Template>
  <TotalTime>941</TotalTime>
  <Words>116</Words>
  <Application>Microsoft Office PowerPoint</Application>
  <PresentationFormat>Breedbeeld</PresentationFormat>
  <Paragraphs>12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8" baseType="lpstr">
      <vt:lpstr>Nunito Sans</vt:lpstr>
      <vt:lpstr>Bebas Neue</vt:lpstr>
      <vt:lpstr>Arial</vt:lpstr>
      <vt:lpstr>Ubuntu</vt:lpstr>
      <vt:lpstr>Kantoorthema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Freddy Vredegoor (MR)</dc:creator>
  <cp:lastModifiedBy>Freddy Vredegoor</cp:lastModifiedBy>
  <cp:revision>5</cp:revision>
  <dcterms:created xsi:type="dcterms:W3CDTF">2023-05-31T07:24:25Z</dcterms:created>
  <dcterms:modified xsi:type="dcterms:W3CDTF">2024-06-12T06:41:22Z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0x0101004F221A6CD7444A48AC5BCE4A7E8621B1</vt:lpwstr>
  </property>
  <property fmtid="{D5CDD505-2E9C-101B-9397-08002B2CF9AE}" pid="3" name="_dlc_DocIdItemGuid">
    <vt:lpwstr>9b7b2e6e-c322-491a-ad56-b44a8685b29d</vt:lpwstr>
  </property>
</Properties>
</file>